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51" r:id="rId1"/>
  </p:sldMasterIdLst>
  <p:sldIdLst>
    <p:sldId id="256" r:id="rId2"/>
    <p:sldId id="257" r:id="rId3"/>
    <p:sldId id="258" r:id="rId4"/>
    <p:sldId id="259" r:id="rId5"/>
    <p:sldId id="260" r:id="rId6"/>
    <p:sldId id="265" r:id="rId7"/>
    <p:sldId id="261" r:id="rId8"/>
    <p:sldId id="262" r:id="rId9"/>
    <p:sldId id="263" r:id="rId10"/>
    <p:sldId id="266" r:id="rId11"/>
    <p:sldId id="267" r:id="rId12"/>
    <p:sldId id="268" r:id="rId13"/>
    <p:sldId id="264" r:id="rId14"/>
    <p:sldId id="269" r:id="rId15"/>
    <p:sldId id="271" r:id="rId16"/>
    <p:sldId id="272" r:id="rId17"/>
    <p:sldId id="270" r:id="rId18"/>
    <p:sldId id="273" r:id="rId19"/>
    <p:sldId id="274" r:id="rId20"/>
    <p:sldId id="275" r:id="rId21"/>
    <p:sldId id="276" r:id="rId22"/>
    <p:sldId id="277" r:id="rId23"/>
    <p:sldId id="278" r:id="rId24"/>
    <p:sldId id="279" r:id="rId25"/>
    <p:sldId id="280"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23" d="100"/>
          <a:sy n="123" d="100"/>
        </p:scale>
        <p:origin x="114"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78ABE3C1-DBE1-495D-B57B-2849774B866A}" type="datetimeFigureOut">
              <a:rPr lang="en-US" smtClean="0"/>
              <a:t>3/12/2024</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6D22F896-40B5-4ADD-8801-0D06FADFA095}" type="slidenum">
              <a:rPr lang="en-US" smtClean="0"/>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665577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D6E9DEC-419B-4CC5-A080-3B06BD5A8291}" type="datetimeFigureOut">
              <a:rPr lang="en-US" smtClean="0"/>
              <a:t>3/12/2024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7214711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3/12/2024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927809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3/12/2024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3814078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3/12/2024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8265972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3/12/2024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327095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3/12/2024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817828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smtClean="0"/>
              <a:t>3/12/2024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43362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178E61D-D431-422C-9764-11DAFE33AB63}" type="datetimeFigureOut">
              <a:rPr lang="en-US" smtClean="0"/>
              <a:t>3/12/2024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9890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smtClean="0"/>
              <a:t>3/12/2024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12893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smtClean="0"/>
              <a:t>3/12/2024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0625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smtClean="0"/>
              <a:t>3/12/2024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60010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smtClean="0"/>
              <a:t>3/12/2024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35073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t>3/12/2024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36653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24A7AC-904D-4781-85BA-7D10C17ED021}" type="datetimeFigureOut">
              <a:rPr lang="en-US" smtClean="0"/>
              <a:t>3/12/2024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64328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smtClean="0"/>
              <a:t>3/12/2024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9862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smtClean="0"/>
              <a:t>3/12/2024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55922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D6E9DEC-419B-4CC5-A080-3B06BD5A8291}" type="datetimeFigureOut">
              <a:rPr lang="en-US" smtClean="0"/>
              <a:t>3/12/2024</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81377331"/>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3.xml"/><Relationship Id="rId1" Type="http://schemas.openxmlformats.org/officeDocument/2006/relationships/slideLayout" Target="../slideLayouts/slideLayout7.xml"/><Relationship Id="rId4" Type="http://schemas.openxmlformats.org/officeDocument/2006/relationships/slide" Target="slide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 Target="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52872" y="2721794"/>
            <a:ext cx="7766936" cy="1646302"/>
          </a:xfrm>
        </p:spPr>
        <p:txBody>
          <a:bodyPr/>
          <a:lstStyle/>
          <a:p>
            <a:pPr algn="ctr"/>
            <a:r>
              <a:rPr lang="en-US" dirty="0"/>
              <a:t>MEDIA AND INFORMATION SOURCES </a:t>
            </a:r>
            <a:endParaRPr lang="en-PH" dirty="0"/>
          </a:p>
        </p:txBody>
      </p:sp>
    </p:spTree>
    <p:extLst>
      <p:ext uri="{BB962C8B-B14F-4D97-AF65-F5344CB8AC3E}">
        <p14:creationId xmlns:p14="http://schemas.microsoft.com/office/powerpoint/2010/main" val="5968066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3550471" y="691270"/>
            <a:ext cx="5091058" cy="861774"/>
          </a:xfrm>
          <a:prstGeom prst="rect">
            <a:avLst/>
          </a:prstGeom>
          <a:noFill/>
        </p:spPr>
        <p:txBody>
          <a:bodyPr wrap="square" rtlCol="0">
            <a:spAutoFit/>
          </a:bodyPr>
          <a:lstStyle/>
          <a:p>
            <a:r>
              <a:rPr lang="en-US" sz="5000" dirty="0"/>
              <a:t>What is </a:t>
            </a:r>
            <a:r>
              <a:rPr lang="en-US" sz="5000" dirty="0">
                <a:solidFill>
                  <a:srgbClr val="FF0000"/>
                </a:solidFill>
              </a:rPr>
              <a:t>Library</a:t>
            </a:r>
            <a:r>
              <a:rPr lang="en-US" sz="5000" dirty="0"/>
              <a:t>?</a:t>
            </a:r>
            <a:endParaRPr lang="en-PH" sz="5000" dirty="0"/>
          </a:p>
        </p:txBody>
      </p:sp>
      <p:sp>
        <p:nvSpPr>
          <p:cNvPr id="3" name="TextBox 2"/>
          <p:cNvSpPr txBox="1"/>
          <p:nvPr/>
        </p:nvSpPr>
        <p:spPr>
          <a:xfrm flipH="1">
            <a:off x="3288512" y="2067657"/>
            <a:ext cx="5023823" cy="3539430"/>
          </a:xfrm>
          <a:prstGeom prst="rect">
            <a:avLst/>
          </a:prstGeom>
          <a:noFill/>
        </p:spPr>
        <p:txBody>
          <a:bodyPr wrap="square" rtlCol="0">
            <a:spAutoFit/>
          </a:bodyPr>
          <a:lstStyle/>
          <a:p>
            <a:pPr algn="just"/>
            <a:r>
              <a:rPr lang="en-US" sz="3200" dirty="0"/>
              <a:t>       - A place in which literary, musical, artistic or reference materials (such as books, </a:t>
            </a:r>
            <a:r>
              <a:rPr lang="en-US" sz="3200" dirty="0" err="1"/>
              <a:t>manuscrifts</a:t>
            </a:r>
            <a:r>
              <a:rPr lang="en-US" sz="3200" dirty="0"/>
              <a:t>, recordings, or films) are kept for use but not for sale.</a:t>
            </a:r>
          </a:p>
        </p:txBody>
      </p:sp>
    </p:spTree>
    <p:extLst>
      <p:ext uri="{BB962C8B-B14F-4D97-AF65-F5344CB8AC3E}">
        <p14:creationId xmlns:p14="http://schemas.microsoft.com/office/powerpoint/2010/main" val="14606975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3230621" y="765343"/>
            <a:ext cx="5440681" cy="1938992"/>
          </a:xfrm>
          <a:prstGeom prst="rect">
            <a:avLst/>
          </a:prstGeom>
          <a:noFill/>
        </p:spPr>
        <p:txBody>
          <a:bodyPr wrap="square" rtlCol="0">
            <a:spAutoFit/>
          </a:bodyPr>
          <a:lstStyle/>
          <a:p>
            <a:pPr algn="ctr"/>
            <a:r>
              <a:rPr lang="en-US" sz="6000" dirty="0"/>
              <a:t>3 Major  Types of Libraries:</a:t>
            </a:r>
            <a:endParaRPr lang="en-PH" sz="6000" dirty="0"/>
          </a:p>
        </p:txBody>
      </p:sp>
      <p:sp>
        <p:nvSpPr>
          <p:cNvPr id="3" name="TextBox 2"/>
          <p:cNvSpPr txBox="1"/>
          <p:nvPr/>
        </p:nvSpPr>
        <p:spPr>
          <a:xfrm flipH="1">
            <a:off x="3230621" y="3218633"/>
            <a:ext cx="5494470" cy="1938992"/>
          </a:xfrm>
          <a:prstGeom prst="rect">
            <a:avLst/>
          </a:prstGeom>
          <a:noFill/>
        </p:spPr>
        <p:txBody>
          <a:bodyPr wrap="square" rtlCol="0">
            <a:spAutoFit/>
          </a:bodyPr>
          <a:lstStyle/>
          <a:p>
            <a:pPr marL="285750" indent="-285750">
              <a:buFont typeface="Wingdings" panose="05000000000000000000" pitchFamily="2" charset="2"/>
              <a:buChar char="Ø"/>
            </a:pPr>
            <a:r>
              <a:rPr lang="en-US" sz="4000" dirty="0"/>
              <a:t>ACADEMIC LIBRARY</a:t>
            </a:r>
          </a:p>
          <a:p>
            <a:pPr marL="285750" indent="-285750">
              <a:buFont typeface="Wingdings" panose="05000000000000000000" pitchFamily="2" charset="2"/>
              <a:buChar char="Ø"/>
            </a:pPr>
            <a:r>
              <a:rPr lang="en-US" sz="4000" dirty="0"/>
              <a:t>SCHOOL LIBRARY</a:t>
            </a:r>
          </a:p>
          <a:p>
            <a:pPr marL="285750" indent="-285750">
              <a:buFont typeface="Wingdings" panose="05000000000000000000" pitchFamily="2" charset="2"/>
              <a:buChar char="Ø"/>
            </a:pPr>
            <a:r>
              <a:rPr lang="en-US" sz="4000" dirty="0"/>
              <a:t>SPECIAL LIBRARY</a:t>
            </a:r>
            <a:endParaRPr lang="en-PH" sz="4000" dirty="0"/>
          </a:p>
        </p:txBody>
      </p:sp>
    </p:spTree>
    <p:extLst>
      <p:ext uri="{BB962C8B-B14F-4D97-AF65-F5344CB8AC3E}">
        <p14:creationId xmlns:p14="http://schemas.microsoft.com/office/powerpoint/2010/main" val="9380527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par>
                                <p:cTn id="13" presetID="14" presetClass="entr" presetSubtype="1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652775" y="807587"/>
            <a:ext cx="6032352" cy="707886"/>
          </a:xfrm>
          <a:prstGeom prst="rect">
            <a:avLst/>
          </a:prstGeom>
          <a:noFill/>
        </p:spPr>
        <p:txBody>
          <a:bodyPr wrap="square" rtlCol="0">
            <a:spAutoFit/>
          </a:bodyPr>
          <a:lstStyle/>
          <a:p>
            <a:pPr algn="ctr"/>
            <a:r>
              <a:rPr lang="en-US" sz="4000" u="sng" dirty="0"/>
              <a:t>SCHOOL LIBRARY</a:t>
            </a:r>
            <a:endParaRPr lang="en-PH" sz="4000" u="sng" dirty="0"/>
          </a:p>
        </p:txBody>
      </p:sp>
      <p:sp>
        <p:nvSpPr>
          <p:cNvPr id="3" name="TextBox 2"/>
          <p:cNvSpPr txBox="1"/>
          <p:nvPr/>
        </p:nvSpPr>
        <p:spPr>
          <a:xfrm flipH="1">
            <a:off x="1171626" y="1647400"/>
            <a:ext cx="5117952" cy="1077218"/>
          </a:xfrm>
          <a:prstGeom prst="rect">
            <a:avLst/>
          </a:prstGeom>
          <a:noFill/>
        </p:spPr>
        <p:txBody>
          <a:bodyPr wrap="square" rtlCol="0">
            <a:spAutoFit/>
          </a:bodyPr>
          <a:lstStyle/>
          <a:p>
            <a:pPr algn="ctr"/>
            <a:r>
              <a:rPr lang="en-US" sz="3200" dirty="0"/>
              <a:t>- Serves students from Kindergarten to Grade 12.</a:t>
            </a:r>
            <a:endParaRPr lang="en-PH" sz="3200" dirty="0"/>
          </a:p>
        </p:txBody>
      </p:sp>
      <p:sp>
        <p:nvSpPr>
          <p:cNvPr id="4" name="TextBox 3"/>
          <p:cNvSpPr txBox="1"/>
          <p:nvPr/>
        </p:nvSpPr>
        <p:spPr>
          <a:xfrm flipH="1">
            <a:off x="2053813" y="3711407"/>
            <a:ext cx="4042187" cy="707886"/>
          </a:xfrm>
          <a:prstGeom prst="rect">
            <a:avLst/>
          </a:prstGeom>
          <a:noFill/>
        </p:spPr>
        <p:txBody>
          <a:bodyPr wrap="square" rtlCol="0">
            <a:spAutoFit/>
          </a:bodyPr>
          <a:lstStyle/>
          <a:p>
            <a:r>
              <a:rPr lang="en-US" sz="4000" u="sng" dirty="0"/>
              <a:t>SPECIAL LIBRARY</a:t>
            </a:r>
            <a:endParaRPr lang="en-PH" sz="4000" u="sng" dirty="0"/>
          </a:p>
        </p:txBody>
      </p:sp>
      <p:sp>
        <p:nvSpPr>
          <p:cNvPr id="5" name="TextBox 4"/>
          <p:cNvSpPr txBox="1"/>
          <p:nvPr/>
        </p:nvSpPr>
        <p:spPr>
          <a:xfrm>
            <a:off x="4741387" y="2985356"/>
            <a:ext cx="4432152" cy="3539430"/>
          </a:xfrm>
          <a:prstGeom prst="rect">
            <a:avLst/>
          </a:prstGeom>
          <a:noFill/>
        </p:spPr>
        <p:txBody>
          <a:bodyPr wrap="square" rtlCol="0">
            <a:spAutoFit/>
          </a:bodyPr>
          <a:lstStyle/>
          <a:p>
            <a:r>
              <a:rPr lang="en-US" sz="3200" dirty="0"/>
              <a:t>- Are in specialized environments, such as hospitals, corporations, museums, the military, private business, and the government.</a:t>
            </a:r>
            <a:endParaRPr lang="en-PH" sz="3200" dirty="0"/>
          </a:p>
        </p:txBody>
      </p:sp>
      <p:pic>
        <p:nvPicPr>
          <p:cNvPr id="6" name="Picture 5">
            <a:hlinkClick r:id="rId2" action="ppaction://hlinksldjump"/>
          </p:cNvPr>
          <p:cNvPicPr>
            <a:picLocks noChangeAspect="1"/>
          </p:cNvPicPr>
          <p:nvPr/>
        </p:nvPicPr>
        <p:blipFill>
          <a:blip r:embed="rId3"/>
          <a:stretch>
            <a:fillRect/>
          </a:stretch>
        </p:blipFill>
        <p:spPr>
          <a:xfrm flipV="1">
            <a:off x="9267713" y="4905669"/>
            <a:ext cx="1201269" cy="1201269"/>
          </a:xfrm>
          <a:prstGeom prst="rect">
            <a:avLst/>
          </a:prstGeom>
        </p:spPr>
      </p:pic>
    </p:spTree>
    <p:extLst>
      <p:ext uri="{BB962C8B-B14F-4D97-AF65-F5344CB8AC3E}">
        <p14:creationId xmlns:p14="http://schemas.microsoft.com/office/powerpoint/2010/main" val="3341738131"/>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3420787" y="1482542"/>
            <a:ext cx="5117951" cy="707886"/>
          </a:xfrm>
          <a:prstGeom prst="rect">
            <a:avLst/>
          </a:prstGeom>
          <a:noFill/>
        </p:spPr>
        <p:txBody>
          <a:bodyPr wrap="square" rtlCol="0">
            <a:spAutoFit/>
          </a:bodyPr>
          <a:lstStyle/>
          <a:p>
            <a:r>
              <a:rPr lang="en-US" sz="4000" u="sng" dirty="0"/>
              <a:t>ACADEMIC LIBRARY</a:t>
            </a:r>
            <a:endParaRPr lang="en-PH" sz="4000" u="sng" dirty="0"/>
          </a:p>
        </p:txBody>
      </p:sp>
      <p:sp>
        <p:nvSpPr>
          <p:cNvPr id="3" name="TextBox 2"/>
          <p:cNvSpPr txBox="1"/>
          <p:nvPr/>
        </p:nvSpPr>
        <p:spPr>
          <a:xfrm>
            <a:off x="2893662" y="2828835"/>
            <a:ext cx="6172200" cy="1200329"/>
          </a:xfrm>
          <a:prstGeom prst="rect">
            <a:avLst/>
          </a:prstGeom>
          <a:noFill/>
        </p:spPr>
        <p:txBody>
          <a:bodyPr wrap="square" rtlCol="0">
            <a:spAutoFit/>
          </a:bodyPr>
          <a:lstStyle/>
          <a:p>
            <a:pPr algn="ctr"/>
            <a:r>
              <a:rPr lang="en-US" sz="3600" dirty="0"/>
              <a:t>- Serves colleges and universities.</a:t>
            </a:r>
            <a:endParaRPr lang="en-PH" sz="3600" dirty="0"/>
          </a:p>
        </p:txBody>
      </p:sp>
    </p:spTree>
    <p:extLst>
      <p:ext uri="{BB962C8B-B14F-4D97-AF65-F5344CB8AC3E}">
        <p14:creationId xmlns:p14="http://schemas.microsoft.com/office/powerpoint/2010/main" val="207728790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2938630" y="897079"/>
            <a:ext cx="6314740" cy="1015663"/>
          </a:xfrm>
          <a:prstGeom prst="rect">
            <a:avLst/>
          </a:prstGeom>
          <a:noFill/>
        </p:spPr>
        <p:txBody>
          <a:bodyPr wrap="square" rtlCol="0">
            <a:spAutoFit/>
          </a:bodyPr>
          <a:lstStyle/>
          <a:p>
            <a:pPr algn="ctr"/>
            <a:r>
              <a:rPr lang="en-US" sz="6000" dirty="0"/>
              <a:t>INTERNET</a:t>
            </a:r>
            <a:endParaRPr lang="en-PH" sz="6000" dirty="0"/>
          </a:p>
        </p:txBody>
      </p:sp>
      <p:pic>
        <p:nvPicPr>
          <p:cNvPr id="4" name="Picture 3">
            <a:extLst>
              <a:ext uri="{FF2B5EF4-FFF2-40B4-BE49-F238E27FC236}">
                <a16:creationId xmlns:a16="http://schemas.microsoft.com/office/drawing/2014/main" id="{E2877262-FBF5-FC9C-486C-BB34373EFDD2}"/>
              </a:ext>
            </a:extLst>
          </p:cNvPr>
          <p:cNvPicPr>
            <a:picLocks noChangeAspect="1"/>
          </p:cNvPicPr>
          <p:nvPr/>
        </p:nvPicPr>
        <p:blipFill>
          <a:blip r:embed="rId2"/>
          <a:stretch>
            <a:fillRect/>
          </a:stretch>
        </p:blipFill>
        <p:spPr>
          <a:xfrm>
            <a:off x="3705386" y="1912742"/>
            <a:ext cx="4781227" cy="3860901"/>
          </a:xfrm>
          <a:prstGeom prst="rect">
            <a:avLst/>
          </a:prstGeom>
        </p:spPr>
      </p:pic>
    </p:spTree>
    <p:extLst>
      <p:ext uri="{BB962C8B-B14F-4D97-AF65-F5344CB8AC3E}">
        <p14:creationId xmlns:p14="http://schemas.microsoft.com/office/powerpoint/2010/main" val="4666067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14917" y="1033373"/>
            <a:ext cx="5741894" cy="707886"/>
          </a:xfrm>
          <a:prstGeom prst="rect">
            <a:avLst/>
          </a:prstGeom>
          <a:noFill/>
        </p:spPr>
        <p:txBody>
          <a:bodyPr wrap="square" rtlCol="0">
            <a:spAutoFit/>
          </a:bodyPr>
          <a:lstStyle/>
          <a:p>
            <a:r>
              <a:rPr lang="en-US" sz="4000" dirty="0"/>
              <a:t>What is an </a:t>
            </a:r>
            <a:r>
              <a:rPr lang="en-US" sz="4000" dirty="0">
                <a:solidFill>
                  <a:srgbClr val="FF0000"/>
                </a:solidFill>
              </a:rPr>
              <a:t>Internet</a:t>
            </a:r>
            <a:r>
              <a:rPr lang="en-US" sz="4000" dirty="0"/>
              <a:t>?</a:t>
            </a:r>
            <a:endParaRPr lang="en-PH" sz="4000" dirty="0"/>
          </a:p>
        </p:txBody>
      </p:sp>
      <p:sp>
        <p:nvSpPr>
          <p:cNvPr id="3" name="TextBox 2"/>
          <p:cNvSpPr txBox="1"/>
          <p:nvPr/>
        </p:nvSpPr>
        <p:spPr>
          <a:xfrm flipH="1">
            <a:off x="3380134" y="2210560"/>
            <a:ext cx="4956587" cy="4031873"/>
          </a:xfrm>
          <a:prstGeom prst="rect">
            <a:avLst/>
          </a:prstGeom>
          <a:noFill/>
        </p:spPr>
        <p:txBody>
          <a:bodyPr wrap="square" rtlCol="0">
            <a:spAutoFit/>
          </a:bodyPr>
          <a:lstStyle/>
          <a:p>
            <a:pPr algn="just"/>
            <a:r>
              <a:rPr lang="en-US" sz="3200" dirty="0"/>
              <a:t>- A global computer network providing a variety of information and communication facilities, consisting of </a:t>
            </a:r>
            <a:r>
              <a:rPr lang="en-US" sz="3200" dirty="0">
                <a:solidFill>
                  <a:srgbClr val="FF0000"/>
                </a:solidFill>
              </a:rPr>
              <a:t>interconnected networks </a:t>
            </a:r>
            <a:r>
              <a:rPr lang="en-US" sz="3200" dirty="0"/>
              <a:t>using </a:t>
            </a:r>
            <a:r>
              <a:rPr lang="en-US" sz="3200" dirty="0" err="1"/>
              <a:t>stardardized</a:t>
            </a:r>
            <a:r>
              <a:rPr lang="en-US" sz="3200" dirty="0"/>
              <a:t> communication protocols.</a:t>
            </a:r>
            <a:endParaRPr lang="en-PH" sz="3200" dirty="0"/>
          </a:p>
        </p:txBody>
      </p:sp>
    </p:spTree>
    <p:extLst>
      <p:ext uri="{BB962C8B-B14F-4D97-AF65-F5344CB8AC3E}">
        <p14:creationId xmlns:p14="http://schemas.microsoft.com/office/powerpoint/2010/main" val="2426425418"/>
      </p:ext>
    </p:ext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1139413" y="893888"/>
            <a:ext cx="4956587" cy="3170099"/>
          </a:xfrm>
          <a:prstGeom prst="rect">
            <a:avLst/>
          </a:prstGeom>
          <a:noFill/>
        </p:spPr>
        <p:txBody>
          <a:bodyPr wrap="square" rtlCol="0">
            <a:spAutoFit/>
          </a:bodyPr>
          <a:lstStyle/>
          <a:p>
            <a:pPr algn="ctr"/>
            <a:r>
              <a:rPr lang="en-US" sz="5000" b="1" dirty="0"/>
              <a:t>EVALUATING INFORMATION FOUND ON THE INTERNET:</a:t>
            </a:r>
          </a:p>
        </p:txBody>
      </p:sp>
      <p:sp>
        <p:nvSpPr>
          <p:cNvPr id="3" name="TextBox 2"/>
          <p:cNvSpPr txBox="1"/>
          <p:nvPr/>
        </p:nvSpPr>
        <p:spPr>
          <a:xfrm>
            <a:off x="6547917" y="2893865"/>
            <a:ext cx="4477871" cy="3170099"/>
          </a:xfrm>
          <a:prstGeom prst="rect">
            <a:avLst/>
          </a:prstGeom>
          <a:noFill/>
        </p:spPr>
        <p:txBody>
          <a:bodyPr wrap="square" rtlCol="0">
            <a:spAutoFit/>
          </a:bodyPr>
          <a:lstStyle/>
          <a:p>
            <a:pPr marL="285750" indent="-285750">
              <a:buFont typeface="Wingdings" panose="05000000000000000000" pitchFamily="2" charset="2"/>
              <a:buChar char="q"/>
            </a:pPr>
            <a:r>
              <a:rPr lang="en-US" sz="4000" dirty="0"/>
              <a:t>Authorship</a:t>
            </a:r>
          </a:p>
          <a:p>
            <a:pPr marL="285750" indent="-285750">
              <a:buFont typeface="Wingdings" panose="05000000000000000000" pitchFamily="2" charset="2"/>
              <a:buChar char="q"/>
            </a:pPr>
            <a:r>
              <a:rPr lang="en-US" sz="4000" dirty="0"/>
              <a:t>Publishing body</a:t>
            </a:r>
          </a:p>
          <a:p>
            <a:pPr marL="285750" indent="-285750">
              <a:buFont typeface="Wingdings" panose="05000000000000000000" pitchFamily="2" charset="2"/>
              <a:buChar char="q"/>
            </a:pPr>
            <a:r>
              <a:rPr lang="en-US" sz="4000" dirty="0"/>
              <a:t>Accuracy and Verifiability</a:t>
            </a:r>
          </a:p>
          <a:p>
            <a:pPr marL="285750" indent="-285750">
              <a:buFont typeface="Wingdings" panose="05000000000000000000" pitchFamily="2" charset="2"/>
              <a:buChar char="q"/>
            </a:pPr>
            <a:r>
              <a:rPr lang="en-US" sz="4000" dirty="0"/>
              <a:t>Currency</a:t>
            </a:r>
            <a:endParaRPr lang="en-PH" sz="4000" dirty="0"/>
          </a:p>
        </p:txBody>
      </p:sp>
    </p:spTree>
    <p:extLst>
      <p:ext uri="{BB962C8B-B14F-4D97-AF65-F5344CB8AC3E}">
        <p14:creationId xmlns:p14="http://schemas.microsoft.com/office/powerpoint/2010/main" val="868906006"/>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724909" y="999414"/>
            <a:ext cx="5185187" cy="3170099"/>
          </a:xfrm>
          <a:prstGeom prst="rect">
            <a:avLst/>
          </a:prstGeom>
          <a:noFill/>
        </p:spPr>
        <p:txBody>
          <a:bodyPr wrap="square" rtlCol="0">
            <a:spAutoFit/>
          </a:bodyPr>
          <a:lstStyle/>
          <a:p>
            <a:pPr algn="ctr"/>
            <a:r>
              <a:rPr lang="en-US" sz="5000" b="1" dirty="0">
                <a:solidFill>
                  <a:srgbClr val="FF0000"/>
                </a:solidFill>
              </a:rPr>
              <a:t>Things to Consider in Evaluating Information:</a:t>
            </a:r>
            <a:endParaRPr lang="en-PH" sz="5000" b="1" dirty="0">
              <a:solidFill>
                <a:srgbClr val="FF0000"/>
              </a:solidFill>
            </a:endParaRPr>
          </a:p>
        </p:txBody>
      </p:sp>
      <p:sp>
        <p:nvSpPr>
          <p:cNvPr id="3" name="TextBox 2"/>
          <p:cNvSpPr txBox="1"/>
          <p:nvPr/>
        </p:nvSpPr>
        <p:spPr>
          <a:xfrm flipH="1">
            <a:off x="6096000" y="3230258"/>
            <a:ext cx="3840481" cy="3139321"/>
          </a:xfrm>
          <a:prstGeom prst="rect">
            <a:avLst/>
          </a:prstGeom>
          <a:noFill/>
        </p:spPr>
        <p:txBody>
          <a:bodyPr wrap="square" rtlCol="0">
            <a:spAutoFit/>
          </a:bodyPr>
          <a:lstStyle/>
          <a:p>
            <a:pPr marL="285750" indent="-285750">
              <a:buFont typeface="Wingdings" panose="05000000000000000000" pitchFamily="2" charset="2"/>
              <a:buChar char="ü"/>
            </a:pPr>
            <a:r>
              <a:rPr lang="en-US" sz="3600" dirty="0">
                <a:solidFill>
                  <a:srgbClr val="FF0000"/>
                </a:solidFill>
              </a:rPr>
              <a:t>R</a:t>
            </a:r>
            <a:r>
              <a:rPr lang="en-US" sz="3600" dirty="0"/>
              <a:t>eliability</a:t>
            </a:r>
          </a:p>
          <a:p>
            <a:pPr marL="285750" indent="-285750">
              <a:buFont typeface="Wingdings" panose="05000000000000000000" pitchFamily="2" charset="2"/>
              <a:buChar char="ü"/>
            </a:pPr>
            <a:r>
              <a:rPr lang="en-US" sz="3600" dirty="0">
                <a:solidFill>
                  <a:srgbClr val="FF0000"/>
                </a:solidFill>
              </a:rPr>
              <a:t>A</a:t>
            </a:r>
            <a:r>
              <a:rPr lang="en-US" sz="3600" dirty="0"/>
              <a:t>ccuracy</a:t>
            </a:r>
          </a:p>
          <a:p>
            <a:pPr marL="285750" indent="-285750">
              <a:buFont typeface="Wingdings" panose="05000000000000000000" pitchFamily="2" charset="2"/>
              <a:buChar char="ü"/>
            </a:pPr>
            <a:r>
              <a:rPr lang="en-US" sz="3600" dirty="0">
                <a:solidFill>
                  <a:srgbClr val="FF0000"/>
                </a:solidFill>
              </a:rPr>
              <a:t>V</a:t>
            </a:r>
            <a:r>
              <a:rPr lang="en-US" sz="3600" dirty="0"/>
              <a:t>alue</a:t>
            </a:r>
          </a:p>
          <a:p>
            <a:pPr marL="285750" indent="-285750">
              <a:buFont typeface="Wingdings" panose="05000000000000000000" pitchFamily="2" charset="2"/>
              <a:buChar char="ü"/>
            </a:pPr>
            <a:r>
              <a:rPr lang="en-US" sz="3600" dirty="0">
                <a:solidFill>
                  <a:srgbClr val="FF0000"/>
                </a:solidFill>
              </a:rPr>
              <a:t>A</a:t>
            </a:r>
            <a:r>
              <a:rPr lang="en-US" sz="3600" dirty="0"/>
              <a:t>uthority</a:t>
            </a:r>
          </a:p>
          <a:p>
            <a:pPr marL="285750" indent="-285750">
              <a:buFont typeface="Wingdings" panose="05000000000000000000" pitchFamily="2" charset="2"/>
              <a:buChar char="ü"/>
            </a:pPr>
            <a:r>
              <a:rPr lang="en-US" sz="3600" dirty="0">
                <a:solidFill>
                  <a:srgbClr val="FF0000"/>
                </a:solidFill>
              </a:rPr>
              <a:t>T</a:t>
            </a:r>
            <a:r>
              <a:rPr lang="en-US" sz="3600" dirty="0"/>
              <a:t>imeliness</a:t>
            </a:r>
          </a:p>
          <a:p>
            <a:pPr marL="285750" indent="-285750">
              <a:buFont typeface="Wingdings" panose="05000000000000000000" pitchFamily="2" charset="2"/>
              <a:buChar char="ü"/>
            </a:pPr>
            <a:endParaRPr lang="en-PH" dirty="0"/>
          </a:p>
        </p:txBody>
      </p:sp>
    </p:spTree>
    <p:extLst>
      <p:ext uri="{BB962C8B-B14F-4D97-AF65-F5344CB8AC3E}">
        <p14:creationId xmlns:p14="http://schemas.microsoft.com/office/powerpoint/2010/main" val="3933293925"/>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3189824" y="761923"/>
            <a:ext cx="5104505" cy="1938992"/>
          </a:xfrm>
          <a:prstGeom prst="rect">
            <a:avLst/>
          </a:prstGeom>
          <a:noFill/>
        </p:spPr>
        <p:txBody>
          <a:bodyPr wrap="square" rtlCol="0">
            <a:spAutoFit/>
          </a:bodyPr>
          <a:lstStyle/>
          <a:p>
            <a:pPr algn="ctr"/>
            <a:r>
              <a:rPr lang="en-US" sz="6000" dirty="0"/>
              <a:t>Reliability of Information</a:t>
            </a:r>
            <a:endParaRPr lang="en-PH" sz="6000" dirty="0"/>
          </a:p>
        </p:txBody>
      </p:sp>
      <p:sp>
        <p:nvSpPr>
          <p:cNvPr id="3" name="TextBox 2"/>
          <p:cNvSpPr txBox="1"/>
          <p:nvPr/>
        </p:nvSpPr>
        <p:spPr>
          <a:xfrm>
            <a:off x="3224787" y="2926673"/>
            <a:ext cx="5069542" cy="3539430"/>
          </a:xfrm>
          <a:prstGeom prst="rect">
            <a:avLst/>
          </a:prstGeom>
          <a:noFill/>
        </p:spPr>
        <p:txBody>
          <a:bodyPr wrap="square" rtlCol="0">
            <a:spAutoFit/>
          </a:bodyPr>
          <a:lstStyle/>
          <a:p>
            <a:pPr algn="just"/>
            <a:r>
              <a:rPr lang="en-US" sz="3200" dirty="0"/>
              <a:t>- Information is said to be reliable if it can be verified and evaluated. Others refer to the trustworthiness of the source in evaluating the reliability of information.</a:t>
            </a:r>
            <a:endParaRPr lang="en-PH" sz="3200" dirty="0"/>
          </a:p>
        </p:txBody>
      </p:sp>
    </p:spTree>
    <p:extLst>
      <p:ext uri="{BB962C8B-B14F-4D97-AF65-F5344CB8AC3E}">
        <p14:creationId xmlns:p14="http://schemas.microsoft.com/office/powerpoint/2010/main" val="3724902917"/>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2689707" y="570563"/>
            <a:ext cx="4943140" cy="1631216"/>
          </a:xfrm>
          <a:prstGeom prst="rect">
            <a:avLst/>
          </a:prstGeom>
          <a:noFill/>
        </p:spPr>
        <p:txBody>
          <a:bodyPr wrap="square" rtlCol="0">
            <a:spAutoFit/>
          </a:bodyPr>
          <a:lstStyle/>
          <a:p>
            <a:pPr algn="ctr"/>
            <a:r>
              <a:rPr lang="en-US" sz="5000" dirty="0"/>
              <a:t>Accuracy of Information </a:t>
            </a:r>
            <a:endParaRPr lang="en-PH" sz="5000" dirty="0"/>
          </a:p>
        </p:txBody>
      </p:sp>
      <p:sp>
        <p:nvSpPr>
          <p:cNvPr id="3" name="TextBox 2"/>
          <p:cNvSpPr txBox="1"/>
          <p:nvPr/>
        </p:nvSpPr>
        <p:spPr>
          <a:xfrm>
            <a:off x="2918307" y="2263772"/>
            <a:ext cx="4988860" cy="4832092"/>
          </a:xfrm>
          <a:prstGeom prst="rect">
            <a:avLst/>
          </a:prstGeom>
          <a:noFill/>
        </p:spPr>
        <p:txBody>
          <a:bodyPr wrap="square" rtlCol="0">
            <a:spAutoFit/>
          </a:bodyPr>
          <a:lstStyle/>
          <a:p>
            <a:pPr marL="285750" indent="-285750" algn="just">
              <a:buFontTx/>
              <a:buChar char="-"/>
            </a:pPr>
            <a:r>
              <a:rPr lang="en-US" sz="2800" dirty="0"/>
              <a:t>Accuracy refers to the closeness of the report to the actual data. Measurement of accuracy varies, depending on the type of information being evaluated.</a:t>
            </a:r>
          </a:p>
          <a:p>
            <a:pPr marL="285750" indent="-285750" algn="just">
              <a:buFontTx/>
              <a:buChar char="-"/>
            </a:pPr>
            <a:r>
              <a:rPr lang="en-US" sz="2800" dirty="0">
                <a:solidFill>
                  <a:srgbClr val="FF0000"/>
                </a:solidFill>
              </a:rPr>
              <a:t>Forecasts</a:t>
            </a:r>
            <a:r>
              <a:rPr lang="en-US" sz="2800" dirty="0"/>
              <a:t> – similar to the actual data.</a:t>
            </a:r>
          </a:p>
          <a:p>
            <a:pPr marL="285750" indent="-285750" algn="just">
              <a:buFontTx/>
              <a:buChar char="-"/>
            </a:pPr>
            <a:r>
              <a:rPr lang="en-US" sz="2800" dirty="0">
                <a:solidFill>
                  <a:srgbClr val="FF0000"/>
                </a:solidFill>
              </a:rPr>
              <a:t>Financial</a:t>
            </a:r>
            <a:r>
              <a:rPr lang="en-US" sz="2800" dirty="0"/>
              <a:t> – values are correct.</a:t>
            </a:r>
          </a:p>
        </p:txBody>
      </p:sp>
    </p:spTree>
    <p:extLst>
      <p:ext uri="{BB962C8B-B14F-4D97-AF65-F5344CB8AC3E}">
        <p14:creationId xmlns:p14="http://schemas.microsoft.com/office/powerpoint/2010/main" val="55898245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09482" y="968188"/>
            <a:ext cx="6548717" cy="707886"/>
          </a:xfrm>
          <a:prstGeom prst="rect">
            <a:avLst/>
          </a:prstGeom>
          <a:noFill/>
        </p:spPr>
        <p:txBody>
          <a:bodyPr wrap="square" rtlCol="0">
            <a:spAutoFit/>
          </a:bodyPr>
          <a:lstStyle/>
          <a:p>
            <a:r>
              <a:rPr lang="en-US" sz="4000" dirty="0"/>
              <a:t>SOURCES OF INFORMATION:</a:t>
            </a:r>
            <a:endParaRPr lang="en-PH" sz="4000" dirty="0"/>
          </a:p>
        </p:txBody>
      </p:sp>
      <p:sp>
        <p:nvSpPr>
          <p:cNvPr id="3" name="TextBox 2"/>
          <p:cNvSpPr txBox="1"/>
          <p:nvPr/>
        </p:nvSpPr>
        <p:spPr>
          <a:xfrm>
            <a:off x="3442447" y="2514601"/>
            <a:ext cx="4464423" cy="1754326"/>
          </a:xfrm>
          <a:prstGeom prst="rect">
            <a:avLst/>
          </a:prstGeom>
          <a:noFill/>
        </p:spPr>
        <p:txBody>
          <a:bodyPr wrap="square" rtlCol="0">
            <a:spAutoFit/>
          </a:bodyPr>
          <a:lstStyle/>
          <a:p>
            <a:pPr marL="342900" indent="-342900">
              <a:buFont typeface="+mj-lt"/>
              <a:buAutoNum type="alphaLcParenR"/>
            </a:pPr>
            <a:r>
              <a:rPr lang="en-US" sz="3600" dirty="0">
                <a:hlinkClick r:id="rId2" action="ppaction://hlinksldjump"/>
              </a:rPr>
              <a:t>Indigenous</a:t>
            </a:r>
            <a:endParaRPr lang="en-US" sz="3600" dirty="0"/>
          </a:p>
          <a:p>
            <a:pPr marL="342900" indent="-342900">
              <a:buFont typeface="+mj-lt"/>
              <a:buAutoNum type="alphaLcParenR"/>
            </a:pPr>
            <a:r>
              <a:rPr lang="en-US" sz="3600" dirty="0">
                <a:hlinkClick r:id="rId3" action="ppaction://hlinksldjump"/>
              </a:rPr>
              <a:t>Library</a:t>
            </a:r>
            <a:endParaRPr lang="en-US" sz="3600" dirty="0"/>
          </a:p>
          <a:p>
            <a:pPr marL="342900" indent="-342900">
              <a:buFont typeface="+mj-lt"/>
              <a:buAutoNum type="alphaLcParenR"/>
            </a:pPr>
            <a:r>
              <a:rPr lang="en-US" sz="3600" dirty="0">
                <a:hlinkClick r:id="rId4" action="ppaction://hlinksldjump"/>
              </a:rPr>
              <a:t>Internet</a:t>
            </a:r>
            <a:endParaRPr lang="en-US" sz="3600" dirty="0"/>
          </a:p>
        </p:txBody>
      </p:sp>
    </p:spTree>
    <p:extLst>
      <p:ext uri="{BB962C8B-B14F-4D97-AF65-F5344CB8AC3E}">
        <p14:creationId xmlns:p14="http://schemas.microsoft.com/office/powerpoint/2010/main" val="20879815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99323" y="1076448"/>
            <a:ext cx="5768789" cy="1938992"/>
          </a:xfrm>
          <a:prstGeom prst="rect">
            <a:avLst/>
          </a:prstGeom>
          <a:noFill/>
        </p:spPr>
        <p:txBody>
          <a:bodyPr wrap="square" rtlCol="0">
            <a:spAutoFit/>
          </a:bodyPr>
          <a:lstStyle/>
          <a:p>
            <a:pPr algn="ctr"/>
            <a:r>
              <a:rPr lang="en-US" sz="6000" dirty="0"/>
              <a:t>Value of Information</a:t>
            </a:r>
            <a:endParaRPr lang="en-PH" sz="6000" dirty="0"/>
          </a:p>
        </p:txBody>
      </p:sp>
      <p:sp>
        <p:nvSpPr>
          <p:cNvPr id="3" name="TextBox 2"/>
          <p:cNvSpPr txBox="1"/>
          <p:nvPr/>
        </p:nvSpPr>
        <p:spPr>
          <a:xfrm>
            <a:off x="3249630" y="3429000"/>
            <a:ext cx="5284694" cy="2062103"/>
          </a:xfrm>
          <a:prstGeom prst="rect">
            <a:avLst/>
          </a:prstGeom>
          <a:noFill/>
        </p:spPr>
        <p:txBody>
          <a:bodyPr wrap="square" rtlCol="0">
            <a:spAutoFit/>
          </a:bodyPr>
          <a:lstStyle/>
          <a:p>
            <a:pPr algn="just"/>
            <a:r>
              <a:rPr lang="en-US" sz="3200" dirty="0"/>
              <a:t>- Information is said to be of value if it is ads the user in making or improving decisions.</a:t>
            </a:r>
            <a:endParaRPr lang="en-PH" sz="3200" dirty="0"/>
          </a:p>
        </p:txBody>
      </p:sp>
    </p:spTree>
    <p:extLst>
      <p:ext uri="{BB962C8B-B14F-4D97-AF65-F5344CB8AC3E}">
        <p14:creationId xmlns:p14="http://schemas.microsoft.com/office/powerpoint/2010/main" val="1917204251"/>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21597" y="795656"/>
            <a:ext cx="4854388" cy="1938992"/>
          </a:xfrm>
          <a:prstGeom prst="rect">
            <a:avLst/>
          </a:prstGeom>
          <a:noFill/>
        </p:spPr>
        <p:txBody>
          <a:bodyPr wrap="square" rtlCol="0">
            <a:spAutoFit/>
          </a:bodyPr>
          <a:lstStyle/>
          <a:p>
            <a:pPr algn="ctr"/>
            <a:r>
              <a:rPr lang="en-US" sz="6000" dirty="0"/>
              <a:t>Authority of the Source</a:t>
            </a:r>
            <a:endParaRPr lang="en-PH" sz="6000" dirty="0"/>
          </a:p>
        </p:txBody>
      </p:sp>
      <p:sp>
        <p:nvSpPr>
          <p:cNvPr id="3" name="TextBox 2"/>
          <p:cNvSpPr txBox="1"/>
          <p:nvPr/>
        </p:nvSpPr>
        <p:spPr>
          <a:xfrm>
            <a:off x="3208150" y="3320283"/>
            <a:ext cx="4867835" cy="2062103"/>
          </a:xfrm>
          <a:prstGeom prst="rect">
            <a:avLst/>
          </a:prstGeom>
          <a:noFill/>
        </p:spPr>
        <p:txBody>
          <a:bodyPr wrap="square" rtlCol="0">
            <a:spAutoFit/>
          </a:bodyPr>
          <a:lstStyle/>
          <a:p>
            <a:pPr marL="285750" indent="-285750">
              <a:buFontTx/>
              <a:buChar char="-"/>
            </a:pPr>
            <a:r>
              <a:rPr lang="en-US" sz="3200" dirty="0"/>
              <a:t>Who authored or published the information?</a:t>
            </a:r>
          </a:p>
          <a:p>
            <a:pPr marL="285750" indent="-285750">
              <a:buFontTx/>
              <a:buChar char="-"/>
            </a:pPr>
            <a:r>
              <a:rPr lang="en-US" sz="3200" dirty="0"/>
              <a:t>Is the source credible?</a:t>
            </a:r>
            <a:endParaRPr lang="en-PH" sz="3200" dirty="0"/>
          </a:p>
        </p:txBody>
      </p:sp>
    </p:spTree>
    <p:extLst>
      <p:ext uri="{BB962C8B-B14F-4D97-AF65-F5344CB8AC3E}">
        <p14:creationId xmlns:p14="http://schemas.microsoft.com/office/powerpoint/2010/main" val="199478577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2896040" y="810243"/>
            <a:ext cx="5534811" cy="1015663"/>
          </a:xfrm>
          <a:prstGeom prst="rect">
            <a:avLst/>
          </a:prstGeom>
          <a:noFill/>
        </p:spPr>
        <p:txBody>
          <a:bodyPr wrap="square" rtlCol="0">
            <a:spAutoFit/>
          </a:bodyPr>
          <a:lstStyle/>
          <a:p>
            <a:pPr algn="ctr"/>
            <a:r>
              <a:rPr lang="en-US" sz="6000" dirty="0"/>
              <a:t>Timeliness</a:t>
            </a:r>
            <a:endParaRPr lang="en-PH" sz="6000" dirty="0"/>
          </a:p>
        </p:txBody>
      </p:sp>
      <p:sp>
        <p:nvSpPr>
          <p:cNvPr id="3" name="TextBox 2"/>
          <p:cNvSpPr txBox="1"/>
          <p:nvPr/>
        </p:nvSpPr>
        <p:spPr>
          <a:xfrm>
            <a:off x="3054716" y="2195973"/>
            <a:ext cx="5217458" cy="4031873"/>
          </a:xfrm>
          <a:prstGeom prst="rect">
            <a:avLst/>
          </a:prstGeom>
          <a:noFill/>
        </p:spPr>
        <p:txBody>
          <a:bodyPr wrap="square" rtlCol="0">
            <a:spAutoFit/>
          </a:bodyPr>
          <a:lstStyle/>
          <a:p>
            <a:pPr algn="just"/>
            <a:r>
              <a:rPr lang="en-US" sz="3200" dirty="0"/>
              <a:t>- Reliability, accuracy and value of information  may vary based on the time it was produced or acquired. It may become irrelevant and inaccurate with the passing of time (thus making it less valuable).</a:t>
            </a:r>
            <a:endParaRPr lang="en-PH" sz="3200" dirty="0"/>
          </a:p>
        </p:txBody>
      </p:sp>
    </p:spTree>
    <p:extLst>
      <p:ext uri="{BB962C8B-B14F-4D97-AF65-F5344CB8AC3E}">
        <p14:creationId xmlns:p14="http://schemas.microsoft.com/office/powerpoint/2010/main" val="343072238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2846580" y="1309379"/>
            <a:ext cx="6099587" cy="1015663"/>
          </a:xfrm>
          <a:prstGeom prst="rect">
            <a:avLst/>
          </a:prstGeom>
          <a:noFill/>
        </p:spPr>
        <p:txBody>
          <a:bodyPr wrap="square" rtlCol="0">
            <a:spAutoFit/>
          </a:bodyPr>
          <a:lstStyle/>
          <a:p>
            <a:pPr algn="ctr"/>
            <a:r>
              <a:rPr lang="en-US" sz="6000" dirty="0"/>
              <a:t>Timeliness</a:t>
            </a:r>
            <a:endParaRPr lang="en-PH" sz="6000" dirty="0"/>
          </a:p>
        </p:txBody>
      </p:sp>
      <p:sp>
        <p:nvSpPr>
          <p:cNvPr id="3" name="TextBox 2"/>
          <p:cNvSpPr txBox="1"/>
          <p:nvPr/>
        </p:nvSpPr>
        <p:spPr>
          <a:xfrm>
            <a:off x="3193514" y="2871517"/>
            <a:ext cx="5405718" cy="2554545"/>
          </a:xfrm>
          <a:prstGeom prst="rect">
            <a:avLst/>
          </a:prstGeom>
          <a:noFill/>
        </p:spPr>
        <p:txBody>
          <a:bodyPr wrap="square" rtlCol="0">
            <a:spAutoFit/>
          </a:bodyPr>
          <a:lstStyle/>
          <a:p>
            <a:pPr algn="just"/>
            <a:r>
              <a:rPr lang="en-US" sz="3200" dirty="0"/>
              <a:t>- Other information may be timeless, proven to be the same in reliability, accuracy, and value throughout history.</a:t>
            </a:r>
            <a:endParaRPr lang="en-PH" sz="3200" dirty="0"/>
          </a:p>
        </p:txBody>
      </p:sp>
    </p:spTree>
    <p:extLst>
      <p:ext uri="{BB962C8B-B14F-4D97-AF65-F5344CB8AC3E}">
        <p14:creationId xmlns:p14="http://schemas.microsoft.com/office/powerpoint/2010/main" val="137528003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anim calcmode="lin" valueType="num">
                                      <p:cBhvr>
                                        <p:cTn id="8" dur="2000" fill="hold"/>
                                        <p:tgtEl>
                                          <p:spTgt spid="3"/>
                                        </p:tgtEl>
                                        <p:attrNameLst>
                                          <p:attrName>ppt_w</p:attrName>
                                        </p:attrNameLst>
                                      </p:cBhvr>
                                      <p:tavLst>
                                        <p:tav tm="0" fmla="#ppt_w*sin(2.5*pi*$)">
                                          <p:val>
                                            <p:fltVal val="0"/>
                                          </p:val>
                                        </p:tav>
                                        <p:tav tm="100000">
                                          <p:val>
                                            <p:fltVal val="1"/>
                                          </p:val>
                                        </p:tav>
                                      </p:tavLst>
                                    </p:anim>
                                    <p:anim calcmode="lin" valueType="num">
                                      <p:cBhvr>
                                        <p:cTn id="9"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58317" y="836909"/>
            <a:ext cx="6293224" cy="1323439"/>
          </a:xfrm>
          <a:prstGeom prst="rect">
            <a:avLst/>
          </a:prstGeom>
          <a:noFill/>
        </p:spPr>
        <p:txBody>
          <a:bodyPr wrap="square" rtlCol="0">
            <a:spAutoFit/>
          </a:bodyPr>
          <a:lstStyle/>
          <a:p>
            <a:r>
              <a:rPr lang="en-US" sz="4000" dirty="0"/>
              <a:t>Skills in determining the reliability of Information:</a:t>
            </a:r>
            <a:endParaRPr lang="en-PH" sz="4000" dirty="0"/>
          </a:p>
        </p:txBody>
      </p:sp>
      <p:sp>
        <p:nvSpPr>
          <p:cNvPr id="3" name="TextBox 2"/>
          <p:cNvSpPr txBox="1"/>
          <p:nvPr/>
        </p:nvSpPr>
        <p:spPr>
          <a:xfrm>
            <a:off x="2950603" y="2516195"/>
            <a:ext cx="5983941" cy="1323439"/>
          </a:xfrm>
          <a:prstGeom prst="rect">
            <a:avLst/>
          </a:prstGeom>
          <a:noFill/>
        </p:spPr>
        <p:txBody>
          <a:bodyPr wrap="square" rtlCol="0">
            <a:spAutoFit/>
          </a:bodyPr>
          <a:lstStyle/>
          <a:p>
            <a:pPr marL="342900" indent="-342900">
              <a:buFont typeface="+mj-lt"/>
              <a:buAutoNum type="alphaLcPeriod"/>
            </a:pPr>
            <a:r>
              <a:rPr lang="en-US" sz="2000" dirty="0"/>
              <a:t>Check the Author</a:t>
            </a:r>
          </a:p>
          <a:p>
            <a:pPr marL="342900" indent="-342900">
              <a:buFont typeface="+mj-lt"/>
              <a:buAutoNum type="alphaLcPeriod"/>
            </a:pPr>
            <a:r>
              <a:rPr lang="en-US" sz="2000" dirty="0"/>
              <a:t>Check the Date and Publication or on update</a:t>
            </a:r>
          </a:p>
          <a:p>
            <a:pPr marL="342900" indent="-342900">
              <a:buFont typeface="+mj-lt"/>
              <a:buAutoNum type="alphaLcPeriod"/>
            </a:pPr>
            <a:r>
              <a:rPr lang="en-US" sz="2000" dirty="0"/>
              <a:t>Check for Citations</a:t>
            </a:r>
          </a:p>
          <a:p>
            <a:pPr marL="342900" indent="-342900">
              <a:buFont typeface="+mj-lt"/>
              <a:buAutoNum type="alphaLcPeriod"/>
            </a:pPr>
            <a:r>
              <a:rPr lang="en-US" sz="2000" dirty="0"/>
              <a:t>Check the Domain or owner of the site/page</a:t>
            </a:r>
            <a:r>
              <a:rPr lang="en-US" dirty="0"/>
              <a:t>:</a:t>
            </a:r>
            <a:endParaRPr lang="en-PH" dirty="0"/>
          </a:p>
        </p:txBody>
      </p:sp>
      <p:sp>
        <p:nvSpPr>
          <p:cNvPr id="4" name="TextBox 3"/>
          <p:cNvSpPr txBox="1"/>
          <p:nvPr/>
        </p:nvSpPr>
        <p:spPr>
          <a:xfrm>
            <a:off x="5254838" y="4108536"/>
            <a:ext cx="5029199" cy="1938992"/>
          </a:xfrm>
          <a:prstGeom prst="rect">
            <a:avLst/>
          </a:prstGeom>
          <a:noFill/>
        </p:spPr>
        <p:txBody>
          <a:bodyPr wrap="square" rtlCol="0">
            <a:spAutoFit/>
          </a:bodyPr>
          <a:lstStyle/>
          <a:p>
            <a:pPr marL="285750" indent="-285750">
              <a:buFont typeface="Courier New" panose="02070309020205020404" pitchFamily="49" charset="0"/>
              <a:buChar char="o"/>
            </a:pPr>
            <a:r>
              <a:rPr lang="en-US" sz="2400" dirty="0"/>
              <a:t>.com – commercial</a:t>
            </a:r>
          </a:p>
          <a:p>
            <a:pPr marL="285750" indent="-285750">
              <a:buFont typeface="Courier New" panose="02070309020205020404" pitchFamily="49" charset="0"/>
              <a:buChar char="o"/>
            </a:pPr>
            <a:r>
              <a:rPr lang="en-US" sz="2400" dirty="0"/>
              <a:t>.</a:t>
            </a:r>
            <a:r>
              <a:rPr lang="en-US" sz="2400" dirty="0" err="1"/>
              <a:t>edu</a:t>
            </a:r>
            <a:r>
              <a:rPr lang="en-US" sz="2400" dirty="0"/>
              <a:t> – educational</a:t>
            </a:r>
          </a:p>
          <a:p>
            <a:pPr marL="285750" indent="-285750">
              <a:buFont typeface="Courier New" panose="02070309020205020404" pitchFamily="49" charset="0"/>
              <a:buChar char="o"/>
            </a:pPr>
            <a:r>
              <a:rPr lang="en-US" sz="2400" dirty="0"/>
              <a:t>.mil – military</a:t>
            </a:r>
          </a:p>
          <a:p>
            <a:pPr marL="285750" indent="-285750">
              <a:buFont typeface="Courier New" panose="02070309020205020404" pitchFamily="49" charset="0"/>
              <a:buChar char="o"/>
            </a:pPr>
            <a:r>
              <a:rPr lang="en-US" sz="2400" dirty="0"/>
              <a:t>.</a:t>
            </a:r>
            <a:r>
              <a:rPr lang="en-US" sz="2400" dirty="0" err="1"/>
              <a:t>gov</a:t>
            </a:r>
            <a:r>
              <a:rPr lang="en-US" sz="2400" dirty="0"/>
              <a:t> – government</a:t>
            </a:r>
          </a:p>
          <a:p>
            <a:pPr marL="285750" indent="-285750">
              <a:buFont typeface="Courier New" panose="02070309020205020404" pitchFamily="49" charset="0"/>
              <a:buChar char="o"/>
            </a:pPr>
            <a:r>
              <a:rPr lang="en-US" sz="2400" dirty="0"/>
              <a:t>.org – nonprofit organizations </a:t>
            </a:r>
            <a:endParaRPr lang="en-PH" sz="2400" dirty="0"/>
          </a:p>
        </p:txBody>
      </p:sp>
    </p:spTree>
    <p:extLst>
      <p:ext uri="{BB962C8B-B14F-4D97-AF65-F5344CB8AC3E}">
        <p14:creationId xmlns:p14="http://schemas.microsoft.com/office/powerpoint/2010/main" val="73722387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1000" fill="hold"/>
                                        <p:tgtEl>
                                          <p:spTgt spid="4"/>
                                        </p:tgtEl>
                                        <p:attrNameLst>
                                          <p:attrName>ppt_w</p:attrName>
                                        </p:attrNameLst>
                                      </p:cBhvr>
                                      <p:tavLst>
                                        <p:tav tm="0">
                                          <p:val>
                                            <p:fltVal val="0"/>
                                          </p:val>
                                        </p:tav>
                                        <p:tav tm="100000">
                                          <p:val>
                                            <p:strVal val="#ppt_w"/>
                                          </p:val>
                                        </p:tav>
                                      </p:tavLst>
                                    </p:anim>
                                    <p:anim calcmode="lin" valueType="num">
                                      <p:cBhvr>
                                        <p:cTn id="26" dur="1000" fill="hold"/>
                                        <p:tgtEl>
                                          <p:spTgt spid="4"/>
                                        </p:tgtEl>
                                        <p:attrNameLst>
                                          <p:attrName>ppt_h</p:attrName>
                                        </p:attrNameLst>
                                      </p:cBhvr>
                                      <p:tavLst>
                                        <p:tav tm="0">
                                          <p:val>
                                            <p:fltVal val="0"/>
                                          </p:val>
                                        </p:tav>
                                        <p:tav tm="100000">
                                          <p:val>
                                            <p:strVal val="#ppt_h"/>
                                          </p:val>
                                        </p:tav>
                                      </p:tavLst>
                                    </p:anim>
                                    <p:anim calcmode="lin" valueType="num">
                                      <p:cBhvr>
                                        <p:cTn id="27" dur="1000" fill="hold"/>
                                        <p:tgtEl>
                                          <p:spTgt spid="4"/>
                                        </p:tgtEl>
                                        <p:attrNameLst>
                                          <p:attrName>style.rotation</p:attrName>
                                        </p:attrNameLst>
                                      </p:cBhvr>
                                      <p:tavLst>
                                        <p:tav tm="0">
                                          <p:val>
                                            <p:fltVal val="90"/>
                                          </p:val>
                                        </p:tav>
                                        <p:tav tm="100000">
                                          <p:val>
                                            <p:fltVal val="0"/>
                                          </p:val>
                                        </p:tav>
                                      </p:tavLst>
                                    </p:anim>
                                    <p:animEffect transition="in" filter="fade">
                                      <p:cBhvr>
                                        <p:cTn id="28"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77988" y="949114"/>
            <a:ext cx="5836023" cy="1323439"/>
          </a:xfrm>
          <a:prstGeom prst="rect">
            <a:avLst/>
          </a:prstGeom>
          <a:noFill/>
        </p:spPr>
        <p:txBody>
          <a:bodyPr wrap="square" rtlCol="0">
            <a:spAutoFit/>
          </a:bodyPr>
          <a:lstStyle/>
          <a:p>
            <a:r>
              <a:rPr lang="en-US" sz="4000" dirty="0"/>
              <a:t>Skills in Determining Accurate Information:</a:t>
            </a:r>
            <a:endParaRPr lang="en-PH" sz="4000" dirty="0"/>
          </a:p>
        </p:txBody>
      </p:sp>
      <p:sp>
        <p:nvSpPr>
          <p:cNvPr id="3" name="TextBox 2"/>
          <p:cNvSpPr txBox="1"/>
          <p:nvPr/>
        </p:nvSpPr>
        <p:spPr>
          <a:xfrm flipH="1">
            <a:off x="2869919" y="2742516"/>
            <a:ext cx="5292763" cy="3539430"/>
          </a:xfrm>
          <a:prstGeom prst="rect">
            <a:avLst/>
          </a:prstGeom>
          <a:noFill/>
        </p:spPr>
        <p:txBody>
          <a:bodyPr wrap="square" rtlCol="0">
            <a:spAutoFit/>
          </a:bodyPr>
          <a:lstStyle/>
          <a:p>
            <a:pPr marL="342900" indent="-342900">
              <a:buFont typeface="+mj-lt"/>
              <a:buAutoNum type="alphaLcPeriod"/>
            </a:pPr>
            <a:r>
              <a:rPr lang="en-US" sz="3200" dirty="0"/>
              <a:t>Look for facts.</a:t>
            </a:r>
          </a:p>
          <a:p>
            <a:pPr marL="342900" indent="-342900">
              <a:buFont typeface="+mj-lt"/>
              <a:buAutoNum type="alphaLcPeriod"/>
            </a:pPr>
            <a:r>
              <a:rPr lang="en-US" sz="3200" dirty="0"/>
              <a:t>Cross-reference with other source for consistency.</a:t>
            </a:r>
          </a:p>
          <a:p>
            <a:pPr marL="342900" indent="-342900">
              <a:buFont typeface="+mj-lt"/>
              <a:buAutoNum type="alphaLcPeriod"/>
            </a:pPr>
            <a:r>
              <a:rPr lang="en-US" sz="3200" dirty="0"/>
              <a:t>Determining the reasons for writing and publishing the information.</a:t>
            </a:r>
            <a:endParaRPr lang="en-PH" sz="3200" dirty="0"/>
          </a:p>
        </p:txBody>
      </p:sp>
    </p:spTree>
    <p:extLst>
      <p:ext uri="{BB962C8B-B14F-4D97-AF65-F5344CB8AC3E}">
        <p14:creationId xmlns:p14="http://schemas.microsoft.com/office/powerpoint/2010/main" val="8504923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44214" y="968187"/>
            <a:ext cx="5311589" cy="1938992"/>
          </a:xfrm>
          <a:prstGeom prst="rect">
            <a:avLst/>
          </a:prstGeom>
          <a:noFill/>
        </p:spPr>
        <p:txBody>
          <a:bodyPr wrap="square" rtlCol="0">
            <a:spAutoFit/>
          </a:bodyPr>
          <a:lstStyle/>
          <a:p>
            <a:pPr algn="ctr"/>
            <a:r>
              <a:rPr lang="en-US" sz="6000" dirty="0"/>
              <a:t>INDIGENOUS MEDIA</a:t>
            </a:r>
            <a:endParaRPr lang="en-PH" sz="6000" dirty="0"/>
          </a:p>
        </p:txBody>
      </p:sp>
      <p:pic>
        <p:nvPicPr>
          <p:cNvPr id="9" name="Picture 8">
            <a:extLst>
              <a:ext uri="{FF2B5EF4-FFF2-40B4-BE49-F238E27FC236}">
                <a16:creationId xmlns:a16="http://schemas.microsoft.com/office/drawing/2014/main" id="{710D87C3-9842-4143-44E1-5413A651CF65}"/>
              </a:ext>
            </a:extLst>
          </p:cNvPr>
          <p:cNvPicPr>
            <a:picLocks noChangeAspect="1"/>
          </p:cNvPicPr>
          <p:nvPr/>
        </p:nvPicPr>
        <p:blipFill>
          <a:blip r:embed="rId2"/>
          <a:stretch>
            <a:fillRect/>
          </a:stretch>
        </p:blipFill>
        <p:spPr>
          <a:xfrm>
            <a:off x="3804834" y="2828440"/>
            <a:ext cx="4215539" cy="3161655"/>
          </a:xfrm>
          <a:prstGeom prst="rect">
            <a:avLst/>
          </a:prstGeom>
        </p:spPr>
      </p:pic>
    </p:spTree>
    <p:extLst>
      <p:ext uri="{BB962C8B-B14F-4D97-AF65-F5344CB8AC3E}">
        <p14:creationId xmlns:p14="http://schemas.microsoft.com/office/powerpoint/2010/main" val="25227992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2277931" y="1008529"/>
            <a:ext cx="6355081" cy="707886"/>
          </a:xfrm>
          <a:prstGeom prst="rect">
            <a:avLst/>
          </a:prstGeom>
          <a:noFill/>
        </p:spPr>
        <p:txBody>
          <a:bodyPr wrap="square" rtlCol="0">
            <a:spAutoFit/>
          </a:bodyPr>
          <a:lstStyle/>
          <a:p>
            <a:r>
              <a:rPr lang="en-US" sz="4000" dirty="0"/>
              <a:t>What is </a:t>
            </a:r>
            <a:r>
              <a:rPr lang="en-US" sz="4000" b="1" dirty="0">
                <a:solidFill>
                  <a:srgbClr val="FF0000"/>
                </a:solidFill>
              </a:rPr>
              <a:t>Indigenous</a:t>
            </a:r>
            <a:r>
              <a:rPr lang="en-US" sz="4000" dirty="0"/>
              <a:t>?</a:t>
            </a:r>
            <a:endParaRPr lang="en-PH" sz="4000" dirty="0"/>
          </a:p>
        </p:txBody>
      </p:sp>
      <p:sp>
        <p:nvSpPr>
          <p:cNvPr id="3" name="TextBox 2"/>
          <p:cNvSpPr txBox="1"/>
          <p:nvPr/>
        </p:nvSpPr>
        <p:spPr>
          <a:xfrm flipH="1">
            <a:off x="3931235" y="1919966"/>
            <a:ext cx="3625328" cy="4401205"/>
          </a:xfrm>
          <a:prstGeom prst="rect">
            <a:avLst/>
          </a:prstGeom>
          <a:noFill/>
        </p:spPr>
        <p:txBody>
          <a:bodyPr wrap="square" rtlCol="0">
            <a:spAutoFit/>
          </a:bodyPr>
          <a:lstStyle/>
          <a:p>
            <a:pPr algn="just"/>
            <a:r>
              <a:rPr lang="en-US" sz="4000" dirty="0"/>
              <a:t>- native; local; originating or produced naturally in a particular region/locality.</a:t>
            </a:r>
            <a:endParaRPr lang="en-PH" sz="3200" dirty="0"/>
          </a:p>
        </p:txBody>
      </p:sp>
    </p:spTree>
    <p:extLst>
      <p:ext uri="{BB962C8B-B14F-4D97-AF65-F5344CB8AC3E}">
        <p14:creationId xmlns:p14="http://schemas.microsoft.com/office/powerpoint/2010/main" val="17567820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3533293" y="932405"/>
            <a:ext cx="4391811" cy="1631216"/>
          </a:xfrm>
          <a:prstGeom prst="rect">
            <a:avLst/>
          </a:prstGeom>
          <a:noFill/>
        </p:spPr>
        <p:txBody>
          <a:bodyPr wrap="square" rtlCol="0">
            <a:spAutoFit/>
          </a:bodyPr>
          <a:lstStyle/>
          <a:p>
            <a:pPr algn="ctr"/>
            <a:r>
              <a:rPr lang="en-US" sz="5000" dirty="0"/>
              <a:t>Indigenous Knowledge</a:t>
            </a:r>
            <a:endParaRPr lang="en-PH" sz="5000" dirty="0"/>
          </a:p>
        </p:txBody>
      </p:sp>
      <p:sp>
        <p:nvSpPr>
          <p:cNvPr id="3" name="TextBox 2"/>
          <p:cNvSpPr txBox="1"/>
          <p:nvPr/>
        </p:nvSpPr>
        <p:spPr>
          <a:xfrm>
            <a:off x="3692652" y="3155500"/>
            <a:ext cx="3778624" cy="2554545"/>
          </a:xfrm>
          <a:prstGeom prst="rect">
            <a:avLst/>
          </a:prstGeom>
          <a:noFill/>
        </p:spPr>
        <p:txBody>
          <a:bodyPr wrap="square" rtlCol="0">
            <a:spAutoFit/>
          </a:bodyPr>
          <a:lstStyle/>
          <a:p>
            <a:pPr algn="just"/>
            <a:r>
              <a:rPr lang="en-US" dirty="0"/>
              <a:t>- </a:t>
            </a:r>
            <a:r>
              <a:rPr lang="en-US" sz="3200" dirty="0"/>
              <a:t>Knowledge that is unique to a specific culture or society; most often it is not written down</a:t>
            </a:r>
            <a:r>
              <a:rPr lang="en-US" dirty="0"/>
              <a:t>.</a:t>
            </a:r>
            <a:endParaRPr lang="en-PH" dirty="0"/>
          </a:p>
        </p:txBody>
      </p:sp>
    </p:spTree>
    <p:extLst>
      <p:ext uri="{BB962C8B-B14F-4D97-AF65-F5344CB8AC3E}">
        <p14:creationId xmlns:p14="http://schemas.microsoft.com/office/powerpoint/2010/main" val="20397390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3656597" y="680330"/>
            <a:ext cx="4485940" cy="1938992"/>
          </a:xfrm>
          <a:prstGeom prst="rect">
            <a:avLst/>
          </a:prstGeom>
          <a:noFill/>
        </p:spPr>
        <p:txBody>
          <a:bodyPr wrap="square" rtlCol="0">
            <a:spAutoFit/>
          </a:bodyPr>
          <a:lstStyle/>
          <a:p>
            <a:pPr algn="ctr"/>
            <a:r>
              <a:rPr lang="en-US" sz="6000" dirty="0"/>
              <a:t>Indigenous Media</a:t>
            </a:r>
            <a:endParaRPr lang="en-PH" sz="6000" dirty="0"/>
          </a:p>
        </p:txBody>
      </p:sp>
      <p:sp>
        <p:nvSpPr>
          <p:cNvPr id="3" name="TextBox 2"/>
          <p:cNvSpPr txBox="1"/>
          <p:nvPr/>
        </p:nvSpPr>
        <p:spPr>
          <a:xfrm flipH="1">
            <a:off x="3069255" y="3146156"/>
            <a:ext cx="5440681" cy="2677656"/>
          </a:xfrm>
          <a:prstGeom prst="rect">
            <a:avLst/>
          </a:prstGeom>
          <a:noFill/>
        </p:spPr>
        <p:txBody>
          <a:bodyPr wrap="square" rtlCol="0">
            <a:spAutoFit/>
          </a:bodyPr>
          <a:lstStyle/>
          <a:p>
            <a:pPr marL="285750" indent="-285750" algn="just">
              <a:buFontTx/>
              <a:buChar char="-"/>
            </a:pPr>
            <a:r>
              <a:rPr lang="en-US" sz="2800" dirty="0"/>
              <a:t>Transmissions of information through local channels of forms. </a:t>
            </a:r>
          </a:p>
          <a:p>
            <a:pPr algn="just"/>
            <a:r>
              <a:rPr lang="en-US" sz="2800" dirty="0"/>
              <a:t>- It is a means by which the  culture is       preserved, handed down and adapted.</a:t>
            </a:r>
            <a:endParaRPr lang="en-PH" sz="2800" dirty="0"/>
          </a:p>
        </p:txBody>
      </p:sp>
    </p:spTree>
    <p:extLst>
      <p:ext uri="{BB962C8B-B14F-4D97-AF65-F5344CB8AC3E}">
        <p14:creationId xmlns:p14="http://schemas.microsoft.com/office/powerpoint/2010/main" val="42042990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2741398" y="975936"/>
            <a:ext cx="5602045" cy="1938992"/>
          </a:xfrm>
          <a:prstGeom prst="rect">
            <a:avLst/>
          </a:prstGeom>
          <a:noFill/>
        </p:spPr>
        <p:txBody>
          <a:bodyPr wrap="square" rtlCol="0">
            <a:spAutoFit/>
          </a:bodyPr>
          <a:lstStyle/>
          <a:p>
            <a:pPr algn="ctr"/>
            <a:r>
              <a:rPr lang="en-US" sz="6000" dirty="0"/>
              <a:t>Indigenous Media</a:t>
            </a:r>
            <a:endParaRPr lang="en-PH" sz="6000" dirty="0"/>
          </a:p>
        </p:txBody>
      </p:sp>
      <p:sp>
        <p:nvSpPr>
          <p:cNvPr id="3" name="TextBox 2"/>
          <p:cNvSpPr txBox="1"/>
          <p:nvPr/>
        </p:nvSpPr>
        <p:spPr>
          <a:xfrm flipH="1">
            <a:off x="2963275" y="2508903"/>
            <a:ext cx="5158293" cy="3539430"/>
          </a:xfrm>
          <a:prstGeom prst="rect">
            <a:avLst/>
          </a:prstGeom>
          <a:noFill/>
        </p:spPr>
        <p:txBody>
          <a:bodyPr wrap="square" rtlCol="0">
            <a:spAutoFit/>
          </a:bodyPr>
          <a:lstStyle/>
          <a:p>
            <a:pPr algn="just"/>
            <a:r>
              <a:rPr lang="en-US" sz="3200" dirty="0"/>
              <a:t>- May be defined as forms of media expressions conceptualized, produced, and circulated by indigenous peoples around the globe as vehicles for communication.</a:t>
            </a:r>
            <a:endParaRPr lang="en-PH" sz="3200" dirty="0"/>
          </a:p>
        </p:txBody>
      </p:sp>
    </p:spTree>
    <p:extLst>
      <p:ext uri="{BB962C8B-B14F-4D97-AF65-F5344CB8AC3E}">
        <p14:creationId xmlns:p14="http://schemas.microsoft.com/office/powerpoint/2010/main" val="7805812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53502" y="518737"/>
            <a:ext cx="5580528" cy="1631216"/>
          </a:xfrm>
          <a:prstGeom prst="rect">
            <a:avLst/>
          </a:prstGeom>
          <a:noFill/>
        </p:spPr>
        <p:txBody>
          <a:bodyPr wrap="square" rtlCol="0">
            <a:spAutoFit/>
          </a:bodyPr>
          <a:lstStyle/>
          <a:p>
            <a:r>
              <a:rPr lang="en-US" sz="5000" dirty="0"/>
              <a:t>FORMS OF INDIGENOUS MEDIA</a:t>
            </a:r>
            <a:endParaRPr lang="en-PH" sz="5000" dirty="0"/>
          </a:p>
        </p:txBody>
      </p:sp>
      <p:sp>
        <p:nvSpPr>
          <p:cNvPr id="3" name="TextBox 2"/>
          <p:cNvSpPr txBox="1"/>
          <p:nvPr/>
        </p:nvSpPr>
        <p:spPr>
          <a:xfrm flipH="1">
            <a:off x="2681343" y="3482788"/>
            <a:ext cx="7175351" cy="369332"/>
          </a:xfrm>
          <a:prstGeom prst="rect">
            <a:avLst/>
          </a:prstGeom>
          <a:noFill/>
        </p:spPr>
        <p:txBody>
          <a:bodyPr wrap="square" rtlCol="0">
            <a:spAutoFit/>
          </a:bodyPr>
          <a:lstStyle/>
          <a:p>
            <a:r>
              <a:rPr lang="en-US" dirty="0"/>
              <a:t>- </a:t>
            </a:r>
            <a:endParaRPr lang="en-PH" dirty="0"/>
          </a:p>
        </p:txBody>
      </p:sp>
      <p:sp>
        <p:nvSpPr>
          <p:cNvPr id="4" name="TextBox 3"/>
          <p:cNvSpPr txBox="1"/>
          <p:nvPr/>
        </p:nvSpPr>
        <p:spPr>
          <a:xfrm flipH="1">
            <a:off x="2681343" y="2638815"/>
            <a:ext cx="6812281" cy="3539430"/>
          </a:xfrm>
          <a:prstGeom prst="rect">
            <a:avLst/>
          </a:prstGeom>
          <a:noFill/>
        </p:spPr>
        <p:txBody>
          <a:bodyPr wrap="square" rtlCol="0">
            <a:spAutoFit/>
          </a:bodyPr>
          <a:lstStyle/>
          <a:p>
            <a:pPr marL="342900" indent="-342900">
              <a:buFont typeface="+mj-lt"/>
              <a:buAutoNum type="arabicPeriod"/>
            </a:pPr>
            <a:r>
              <a:rPr lang="en-US" sz="3200" dirty="0"/>
              <a:t>FOLK OR TRADITIONAL MEDIA</a:t>
            </a:r>
          </a:p>
          <a:p>
            <a:pPr marL="342900" indent="-342900">
              <a:buFont typeface="+mj-lt"/>
              <a:buAutoNum type="arabicPeriod"/>
            </a:pPr>
            <a:r>
              <a:rPr lang="en-US" sz="3200" dirty="0"/>
              <a:t>GATHERINGS AND SOCIAL ORGANIZATIONS</a:t>
            </a:r>
          </a:p>
          <a:p>
            <a:pPr marL="342900" indent="-342900">
              <a:buFont typeface="+mj-lt"/>
              <a:buAutoNum type="arabicPeriod"/>
            </a:pPr>
            <a:r>
              <a:rPr lang="en-US" sz="3200" dirty="0"/>
              <a:t>DIRECT OBSERVATIONS</a:t>
            </a:r>
          </a:p>
          <a:p>
            <a:pPr marL="342900" indent="-342900">
              <a:buFont typeface="+mj-lt"/>
              <a:buAutoNum type="arabicPeriod"/>
            </a:pPr>
            <a:r>
              <a:rPr lang="en-US" sz="3200" dirty="0"/>
              <a:t>RECORDS (WRITTEN, CARVED, ORAL)</a:t>
            </a:r>
          </a:p>
          <a:p>
            <a:pPr marL="342900" indent="-342900">
              <a:buFont typeface="+mj-lt"/>
              <a:buAutoNum type="arabicPeriod"/>
            </a:pPr>
            <a:r>
              <a:rPr lang="en-US" sz="3200" dirty="0"/>
              <a:t>ORAL INSTRUCTIONS</a:t>
            </a:r>
            <a:endParaRPr lang="en-PH" sz="3200" dirty="0"/>
          </a:p>
        </p:txBody>
      </p:sp>
      <p:pic>
        <p:nvPicPr>
          <p:cNvPr id="5" name="Picture 4">
            <a:hlinkClick r:id="rId2" action="ppaction://hlinksldjump"/>
          </p:cNvPr>
          <p:cNvPicPr>
            <a:picLocks noChangeAspect="1"/>
          </p:cNvPicPr>
          <p:nvPr/>
        </p:nvPicPr>
        <p:blipFill>
          <a:blip r:embed="rId3"/>
          <a:stretch>
            <a:fillRect/>
          </a:stretch>
        </p:blipFill>
        <p:spPr>
          <a:xfrm>
            <a:off x="9856694" y="4883105"/>
            <a:ext cx="954741" cy="954741"/>
          </a:xfrm>
          <a:prstGeom prst="rect">
            <a:avLst/>
          </a:prstGeom>
        </p:spPr>
      </p:pic>
    </p:spTree>
    <p:extLst>
      <p:ext uri="{BB962C8B-B14F-4D97-AF65-F5344CB8AC3E}">
        <p14:creationId xmlns:p14="http://schemas.microsoft.com/office/powerpoint/2010/main" val="41367888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flipH="1">
            <a:off x="3378539" y="1019925"/>
            <a:ext cx="4943140" cy="1015663"/>
          </a:xfrm>
          <a:prstGeom prst="rect">
            <a:avLst/>
          </a:prstGeom>
          <a:noFill/>
        </p:spPr>
        <p:txBody>
          <a:bodyPr wrap="square" rtlCol="0">
            <a:spAutoFit/>
          </a:bodyPr>
          <a:lstStyle/>
          <a:p>
            <a:pPr algn="ctr"/>
            <a:r>
              <a:rPr lang="en-US" sz="6000" dirty="0"/>
              <a:t>LIBRARIES</a:t>
            </a:r>
            <a:endParaRPr lang="en-PH" sz="6000" dirty="0"/>
          </a:p>
        </p:txBody>
      </p:sp>
      <p:pic>
        <p:nvPicPr>
          <p:cNvPr id="6" name="Picture 5">
            <a:extLst>
              <a:ext uri="{FF2B5EF4-FFF2-40B4-BE49-F238E27FC236}">
                <a16:creationId xmlns:a16="http://schemas.microsoft.com/office/drawing/2014/main" id="{CBA90BD5-0D56-79ED-8E30-E08FF879D07F}"/>
              </a:ext>
            </a:extLst>
          </p:cNvPr>
          <p:cNvPicPr>
            <a:picLocks noChangeAspect="1"/>
          </p:cNvPicPr>
          <p:nvPr/>
        </p:nvPicPr>
        <p:blipFill rotWithShape="1">
          <a:blip r:embed="rId2"/>
          <a:srcRect l="1861" r="4857" b="3711"/>
          <a:stretch/>
        </p:blipFill>
        <p:spPr>
          <a:xfrm>
            <a:off x="3205566" y="2337805"/>
            <a:ext cx="5780867" cy="3102100"/>
          </a:xfrm>
          <a:prstGeom prst="rect">
            <a:avLst/>
          </a:prstGeom>
        </p:spPr>
      </p:pic>
    </p:spTree>
    <p:extLst>
      <p:ext uri="{BB962C8B-B14F-4D97-AF65-F5344CB8AC3E}">
        <p14:creationId xmlns:p14="http://schemas.microsoft.com/office/powerpoint/2010/main" val="10320459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TM02900743[[fn=Organic]]</Template>
  <TotalTime>241</TotalTime>
  <Words>547</Words>
  <Application>Microsoft Office PowerPoint</Application>
  <PresentationFormat>Widescreen</PresentationFormat>
  <Paragraphs>78</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Courier New</vt:lpstr>
      <vt:lpstr>Garamond</vt:lpstr>
      <vt:lpstr>Wingdings</vt:lpstr>
      <vt:lpstr>Organic</vt:lpstr>
      <vt:lpstr>MEDIA AND INFORMATION SOURCES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MEDIA AND INFORMATION SOURCES</dc:title>
  <dc:creator>Admin</dc:creator>
  <cp:lastModifiedBy>DSPMNHS</cp:lastModifiedBy>
  <cp:revision>38</cp:revision>
  <dcterms:created xsi:type="dcterms:W3CDTF">2024-02-17T04:56:11Z</dcterms:created>
  <dcterms:modified xsi:type="dcterms:W3CDTF">2024-03-13T04:42:28Z</dcterms:modified>
</cp:coreProperties>
</file>